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2" r:id="rId6"/>
    <p:sldId id="263" r:id="rId7"/>
    <p:sldId id="267" r:id="rId8"/>
    <p:sldId id="265" r:id="rId9"/>
    <p:sldId id="268" r:id="rId10"/>
    <p:sldId id="269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3A1F"/>
    <a:srgbClr val="9EFF29"/>
    <a:srgbClr val="003635"/>
    <a:srgbClr val="D6370C"/>
    <a:srgbClr val="0000CC"/>
    <a:srgbClr val="1D3A00"/>
    <a:srgbClr val="FF856D"/>
    <a:srgbClr val="FF2549"/>
    <a:srgbClr val="005856"/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99" autoAdjust="0"/>
  </p:normalViewPr>
  <p:slideViewPr>
    <p:cSldViewPr snapToGrid="0">
      <p:cViewPr>
        <p:scale>
          <a:sx n="129" d="100"/>
          <a:sy n="129" d="100"/>
        </p:scale>
        <p:origin x="1158" y="-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5/23/2020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55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3063" y="2794820"/>
            <a:ext cx="8067369" cy="1592824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188" y="2131143"/>
            <a:ext cx="8082115" cy="67842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826" y="180091"/>
            <a:ext cx="8259098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098755"/>
            <a:ext cx="8246070" cy="3763567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3447" y="443407"/>
            <a:ext cx="6658607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5781" y="1177436"/>
            <a:ext cx="6681021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943" y="175783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08033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80430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08033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80430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hyperlink" Target="https://fizikagaj.blogspot.com/p/8-1105-1605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ephysicsaviary.com/Physics/Programs/Labs/find.php" TargetMode="External"/><Relationship Id="rId3" Type="http://schemas.openxmlformats.org/officeDocument/2006/relationships/hyperlink" Target="https://fizikagaj.blogspot.com/2020/04/blog-post_27.html" TargetMode="External"/><Relationship Id="rId7" Type="http://schemas.openxmlformats.org/officeDocument/2006/relationships/hyperlink" Target="https://fizikagaj.blogspot.com/p/blog-page_17.html" TargetMode="External"/><Relationship Id="rId2" Type="http://schemas.openxmlformats.org/officeDocument/2006/relationships/hyperlink" Target="https://fizikagaj.blogspo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ststone.org/FSCaptureDetail.htm" TargetMode="External"/><Relationship Id="rId5" Type="http://schemas.openxmlformats.org/officeDocument/2006/relationships/hyperlink" Target="https://fizikagaj.blogspot.com/2020/04/blog-post_24.html" TargetMode="External"/><Relationship Id="rId4" Type="http://schemas.openxmlformats.org/officeDocument/2006/relationships/hyperlink" Target="https://fizikagaj.blogspot.com/p/8-2104-1604.html" TargetMode="External"/><Relationship Id="rId9" Type="http://schemas.openxmlformats.org/officeDocument/2006/relationships/hyperlink" Target="https://fizikagaj.blogspot.com/p/8-1805-2305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fizikagaj.blogspot.com/p/8-1404-1604.html" TargetMode="External"/><Relationship Id="rId3" Type="http://schemas.openxmlformats.org/officeDocument/2006/relationships/hyperlink" Target="https://drive.google.com/drive/folders/1rKjfsLKV6tvhI1vhRHWkJj20bCkZSbyz?usp=sharing" TargetMode="External"/><Relationship Id="rId7" Type="http://schemas.openxmlformats.org/officeDocument/2006/relationships/hyperlink" Target="https://fizikagaj.blogspot.com/2020/04/blog-post_30.html" TargetMode="External"/><Relationship Id="rId12" Type="http://schemas.openxmlformats.org/officeDocument/2006/relationships/image" Target="../media/image5.wmf"/><Relationship Id="rId2" Type="http://schemas.openxmlformats.org/officeDocument/2006/relationships/hyperlink" Target="https://fizikagaj.blogspot.com/p/8-2104-1604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izikagaj.blogspot.com/2020/04/blog-post_29.html" TargetMode="External"/><Relationship Id="rId11" Type="http://schemas.openxmlformats.org/officeDocument/2006/relationships/hyperlink" Target="https://fizikagaj.blogspot.com/2020/04/blog-post_25.html" TargetMode="External"/><Relationship Id="rId5" Type="http://schemas.openxmlformats.org/officeDocument/2006/relationships/hyperlink" Target="https://fizikagaj.blogspot.com/2020/04/blog-post_86.html" TargetMode="External"/><Relationship Id="rId10" Type="http://schemas.openxmlformats.org/officeDocument/2006/relationships/hyperlink" Target="https://drive.google.com/file/d/1B2QWU4WzE2FBE7D63B3YxuXQr_ttAlym/view?usp=sharing" TargetMode="External"/><Relationship Id="rId4" Type="http://schemas.openxmlformats.org/officeDocument/2006/relationships/hyperlink" Target="https://fizikagaj.blogspot.com/2020/04/blog-post_27.html" TargetMode="External"/><Relationship Id="rId9" Type="http://schemas.openxmlformats.org/officeDocument/2006/relationships/hyperlink" Target="https://www.youtube.com/watch?time_continue=788&amp;v=77EaqZzlB6U&amp;feature=emb_log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drive.google.com/file/d/12yQuuWs8eCbntonLUTQEyJ-w3jGkAJkL/view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G"/><Relationship Id="rId4" Type="http://schemas.openxmlformats.org/officeDocument/2006/relationships/hyperlink" Target="https://www.youtube.com/watch?v=77EaqZzlB6U&amp;feature=emb_logo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fizikagaj.blogspot.com/2020/04/blog-post_27.html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G"/><Relationship Id="rId4" Type="http://schemas.openxmlformats.org/officeDocument/2006/relationships/hyperlink" Target="https://fizikagaj.blogspot.com/2020/04/blog-post_30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1475" y="2816942"/>
            <a:ext cx="7860890" cy="1489587"/>
          </a:xfrm>
        </p:spPr>
        <p:txBody>
          <a:bodyPr>
            <a:normAutofit fontScale="90000"/>
          </a:bodyPr>
          <a:lstStyle/>
          <a:p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Блог као мотивационо окружење за постигнуће у настави физике </a:t>
            </a:r>
            <a:r>
              <a:rPr lang="sr-Cyrl-RS" sz="3100" dirty="0"/>
              <a:t/>
            </a:r>
            <a:br>
              <a:rPr lang="sr-Cyrl-RS" sz="3100" dirty="0"/>
            </a:br>
            <a:r>
              <a:rPr lang="sr-Cyrl-RS" sz="3100" dirty="0" smtClean="0"/>
              <a:t>Пример: Системтизација теме магнетно поље</a:t>
            </a: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903" y="2094271"/>
            <a:ext cx="7853517" cy="730043"/>
          </a:xfrm>
        </p:spPr>
        <p:txBody>
          <a:bodyPr/>
          <a:lstStyle/>
          <a:p>
            <a:r>
              <a:rPr lang="en-US" dirty="0"/>
              <a:t>FPPT.com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Уместо закључка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Утисци ученика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32" y="1981200"/>
            <a:ext cx="3914673" cy="22748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8684" y="1508033"/>
            <a:ext cx="4041775" cy="479822"/>
          </a:xfrm>
        </p:spPr>
        <p:txBody>
          <a:bodyPr/>
          <a:lstStyle/>
          <a:p>
            <a:pPr algn="r"/>
            <a:r>
              <a:rPr lang="sr-Cyrl-RS" dirty="0" smtClean="0"/>
              <a:t>Утисци колега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553" y="2032819"/>
            <a:ext cx="2851833" cy="2938780"/>
          </a:xfrm>
        </p:spPr>
      </p:pic>
      <p:sp>
        <p:nvSpPr>
          <p:cNvPr id="9" name="TextBox 8"/>
          <p:cNvSpPr txBox="1"/>
          <p:nvPr/>
        </p:nvSpPr>
        <p:spPr>
          <a:xfrm>
            <a:off x="1355745" y="4175091"/>
            <a:ext cx="4498346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„Деца једва чекају“</a:t>
            </a:r>
          </a:p>
          <a:p>
            <a:pPr algn="ctr"/>
            <a:r>
              <a:rPr lang="sr-Cyrl-RS" sz="1200" dirty="0" smtClean="0"/>
              <a:t>М.Поповић</a:t>
            </a:r>
          </a:p>
          <a:p>
            <a:pPr algn="ctr"/>
            <a:r>
              <a:rPr lang="sr-Cyrl-RS" sz="1200" dirty="0" smtClean="0"/>
              <a:t>Наставница физике</a:t>
            </a:r>
          </a:p>
          <a:p>
            <a:pPr algn="ctr"/>
            <a:r>
              <a:rPr lang="sr-Cyrl-RS" sz="1100" dirty="0" smtClean="0"/>
              <a:t>(материјал подељен на мрежи наставничка подршка током пандемије)</a:t>
            </a:r>
            <a:endParaRPr lang="en-US" sz="1100" dirty="0"/>
          </a:p>
        </p:txBody>
      </p:sp>
      <p:pic>
        <p:nvPicPr>
          <p:cNvPr id="102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635" y="1895168"/>
            <a:ext cx="1692323" cy="218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3110473" y="1205691"/>
            <a:ext cx="4040188" cy="479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r-Cyrl-RS" dirty="0" smtClean="0"/>
              <a:t>Евиденција и самопроцена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72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dirty="0" smtClean="0"/>
              <a:t>Увод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71594"/>
            <a:ext cx="8246070" cy="3347884"/>
          </a:xfrm>
        </p:spPr>
        <p:txBody>
          <a:bodyPr>
            <a:normAutofit fontScale="47500" lnSpcReduction="20000"/>
          </a:bodyPr>
          <a:lstStyle/>
          <a:p>
            <a:r>
              <a:rPr lang="sr-Cyrl-RS" sz="2900" dirty="0" smtClean="0"/>
              <a:t>У настави користим </a:t>
            </a:r>
            <a:r>
              <a:rPr lang="sr-Cyrl-RS" sz="2900" dirty="0" smtClean="0">
                <a:hlinkClick r:id="rId2"/>
              </a:rPr>
              <a:t>блог</a:t>
            </a:r>
            <a:r>
              <a:rPr lang="sr-Cyrl-RS" sz="2900" dirty="0" smtClean="0"/>
              <a:t> (</a:t>
            </a:r>
            <a:r>
              <a:rPr lang="en-US" sz="2900" dirty="0" smtClean="0"/>
              <a:t>Blogger.com) </a:t>
            </a:r>
            <a:r>
              <a:rPr lang="sr-Cyrl-RS" sz="2900" dirty="0" smtClean="0"/>
              <a:t>од 2012. године као додатни наставни ресурс</a:t>
            </a:r>
          </a:p>
          <a:p>
            <a:r>
              <a:rPr lang="sr-Cyrl-RS" sz="2900" dirty="0" smtClean="0"/>
              <a:t>Прекид редовне наставе отвори</a:t>
            </a:r>
            <a:r>
              <a:rPr lang="en-US" sz="2900" dirty="0" smtClean="0"/>
              <a:t>o</a:t>
            </a:r>
            <a:r>
              <a:rPr lang="sr-Cyrl-RS" sz="2900" dirty="0" smtClean="0"/>
              <a:t> је дилем</a:t>
            </a:r>
            <a:r>
              <a:rPr lang="sr-Cyrl-RS" sz="2900" dirty="0"/>
              <a:t>у</a:t>
            </a:r>
            <a:r>
              <a:rPr lang="sr-Cyrl-RS" sz="2900" dirty="0" smtClean="0"/>
              <a:t>: прећи на „пуну“ образовну платформу (нпр. гугл учионицу) или модификовати блог и прилагодити га новонасталим околностима?</a:t>
            </a:r>
          </a:p>
          <a:p>
            <a:r>
              <a:rPr lang="sr-Cyrl-RS" sz="2900" b="1" dirty="0" smtClean="0"/>
              <a:t>Решење: Употреба Гугл апликација за образовање уз пар додатака инкорпорираних у блог и примена стратегија за мотивацију ученика је најмање исти или чак бољи систем од Гугл учионице! </a:t>
            </a:r>
          </a:p>
          <a:p>
            <a:r>
              <a:rPr lang="sr-Cyrl-RS" sz="2900" b="1" dirty="0" smtClean="0"/>
              <a:t>Циљ: Омогућити ученицима да кроз нови начин рада заволе физику и побољшају постигнућа</a:t>
            </a:r>
          </a:p>
          <a:p>
            <a:r>
              <a:rPr lang="sr-Cyrl-RS" sz="2900" b="1" dirty="0" smtClean="0"/>
              <a:t>Алати за модификацију и инкорпорирање у блог</a:t>
            </a:r>
            <a:endParaRPr lang="en-US" sz="2900" b="1" dirty="0"/>
          </a:p>
          <a:p>
            <a:pPr lvl="1"/>
            <a:r>
              <a:rPr lang="sr-Cyrl-RS" sz="2900" dirty="0" smtClean="0"/>
              <a:t>Гугл диск са својим апликацијама за образовање</a:t>
            </a:r>
          </a:p>
          <a:p>
            <a:pPr lvl="1"/>
            <a:r>
              <a:rPr lang="sr-Cyrl-RS" sz="2900" dirty="0" smtClean="0"/>
              <a:t>Употреба напреднијих могућности блогер сервиса (организација страница, додавање линкова, организационо и визуелно пријемчив лејаут кроз употребу адекватних гаџета)</a:t>
            </a:r>
          </a:p>
          <a:p>
            <a:pPr lvl="1"/>
            <a:r>
              <a:rPr lang="sr-Cyrl-RS" sz="2900" dirty="0" smtClean="0"/>
              <a:t>Додаци:</a:t>
            </a:r>
            <a:endParaRPr lang="en-US" sz="2900" dirty="0"/>
          </a:p>
          <a:p>
            <a:pPr lvl="2"/>
            <a:r>
              <a:rPr lang="sr-Cyrl-RS" sz="2900" dirty="0" smtClean="0">
                <a:hlinkClick r:id="rId3"/>
              </a:rPr>
              <a:t>Каху (</a:t>
            </a:r>
            <a:r>
              <a:rPr lang="en-US" sz="2900" dirty="0" err="1" smtClean="0">
                <a:hlinkClick r:id="rId3"/>
              </a:rPr>
              <a:t>Kahoot</a:t>
            </a:r>
            <a:r>
              <a:rPr lang="en-US" sz="2900" dirty="0">
                <a:hlinkClick r:id="rId3"/>
              </a:rPr>
              <a:t>)</a:t>
            </a:r>
            <a:r>
              <a:rPr lang="sr-Cyrl-RS" sz="2900" dirty="0" smtClean="0">
                <a:hlinkClick r:id="rId3"/>
              </a:rPr>
              <a:t> квизови</a:t>
            </a:r>
            <a:endParaRPr lang="sr-Cyrl-RS" sz="2900" dirty="0" smtClean="0"/>
          </a:p>
          <a:p>
            <a:pPr lvl="2"/>
            <a:r>
              <a:rPr lang="sr-Cyrl-RS" sz="2900" dirty="0" smtClean="0">
                <a:hlinkClick r:id="rId4"/>
              </a:rPr>
              <a:t>Мултимедијални садржаји</a:t>
            </a:r>
            <a:endParaRPr lang="sr-Cyrl-RS" sz="2900" dirty="0" smtClean="0"/>
          </a:p>
          <a:p>
            <a:pPr lvl="2"/>
            <a:r>
              <a:rPr lang="sr-Cyrl-RS" sz="2900" dirty="0" smtClean="0">
                <a:hlinkClick r:id="rId5"/>
              </a:rPr>
              <a:t>Зум (</a:t>
            </a:r>
            <a:r>
              <a:rPr lang="en-US" sz="2900" dirty="0" smtClean="0">
                <a:hlinkClick r:id="rId5"/>
              </a:rPr>
              <a:t>Zoom</a:t>
            </a:r>
            <a:r>
              <a:rPr lang="sr-Cyrl-RS" sz="2900" dirty="0" smtClean="0">
                <a:hlinkClick r:id="rId5"/>
              </a:rPr>
              <a:t>) платформа</a:t>
            </a:r>
            <a:endParaRPr lang="sr-Cyrl-RS" sz="2900" dirty="0" smtClean="0"/>
          </a:p>
          <a:p>
            <a:pPr lvl="2"/>
            <a:r>
              <a:rPr lang="sr-Cyrl-RS" sz="2900" dirty="0" smtClean="0">
                <a:hlinkClick r:id="rId6"/>
              </a:rPr>
              <a:t>Програм (</a:t>
            </a:r>
            <a:r>
              <a:rPr lang="en-US" sz="2900" dirty="0" err="1">
                <a:hlinkClick r:id="rId6"/>
              </a:rPr>
              <a:t>FastStone</a:t>
            </a:r>
            <a:r>
              <a:rPr lang="en-US" sz="2900" dirty="0">
                <a:hlinkClick r:id="rId6"/>
              </a:rPr>
              <a:t> </a:t>
            </a:r>
            <a:r>
              <a:rPr lang="en-US" sz="2900" dirty="0" smtClean="0">
                <a:hlinkClick r:id="rId6"/>
              </a:rPr>
              <a:t>Capture</a:t>
            </a:r>
            <a:r>
              <a:rPr lang="sr-Cyrl-RS" sz="2900" dirty="0" smtClean="0">
                <a:hlinkClick r:id="rId6"/>
              </a:rPr>
              <a:t>) за снимање садржаја екрана</a:t>
            </a:r>
            <a:r>
              <a:rPr lang="sr-Cyrl-RS" sz="2900" dirty="0" smtClean="0"/>
              <a:t> </a:t>
            </a:r>
          </a:p>
          <a:p>
            <a:pPr lvl="2"/>
            <a:r>
              <a:rPr lang="sr-Cyrl-RS" sz="2900" dirty="0" smtClean="0">
                <a:hlinkClick r:id="rId7"/>
              </a:rPr>
              <a:t>Образовни наставни материјали </a:t>
            </a:r>
            <a:r>
              <a:rPr lang="sr-Cyrl-RS" sz="2900" dirty="0" smtClean="0"/>
              <a:t>(</a:t>
            </a:r>
            <a:r>
              <a:rPr lang="sr-Cyrl-RS" sz="2900" dirty="0" smtClean="0">
                <a:hlinkClick r:id="rId8"/>
              </a:rPr>
              <a:t>интерактивне симулације</a:t>
            </a:r>
            <a:r>
              <a:rPr lang="sr-Cyrl-RS" sz="2900" dirty="0" smtClean="0"/>
              <a:t>, </a:t>
            </a:r>
            <a:r>
              <a:rPr lang="sr-Cyrl-RS" sz="2900" dirty="0" smtClean="0">
                <a:hlinkClick r:id="rId9"/>
              </a:rPr>
              <a:t>филмови...)</a:t>
            </a:r>
            <a:endParaRPr lang="sr-Cyrl-RS" sz="2900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RS" sz="2800" dirty="0" smtClean="0"/>
              <a:t>Реализација часа: </a:t>
            </a:r>
            <a:br>
              <a:rPr lang="sr-Cyrl-RS" sz="2800" dirty="0" smtClean="0"/>
            </a:br>
            <a:r>
              <a:rPr lang="sr-Cyrl-RS" sz="2800" dirty="0" smtClean="0"/>
              <a:t>Систематизација теме Магнетно поље 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05781" y="1347038"/>
            <a:ext cx="6681021" cy="3511061"/>
          </a:xfrm>
        </p:spPr>
        <p:txBody>
          <a:bodyPr>
            <a:normAutofit fontScale="92500" lnSpcReduction="20000"/>
          </a:bodyPr>
          <a:lstStyle/>
          <a:p>
            <a:r>
              <a:rPr lang="sr-Cyrl-RS" sz="2000" dirty="0" smtClean="0"/>
              <a:t>Остварити циљеве наставе:</a:t>
            </a:r>
            <a:endParaRPr lang="en-US" sz="2000" dirty="0" smtClean="0"/>
          </a:p>
          <a:p>
            <a:pPr lvl="1"/>
            <a:r>
              <a:rPr lang="sr-Cyrl-RS" sz="2000" dirty="0" smtClean="0"/>
              <a:t> Стандарди, исходи (кроз одабир питања и задатака)</a:t>
            </a:r>
          </a:p>
          <a:p>
            <a:r>
              <a:rPr lang="sr-Cyrl-RS" sz="2000" dirty="0" smtClean="0"/>
              <a:t>Мотивисати ученике кроз следеће стратегије:</a:t>
            </a:r>
            <a:endParaRPr lang="en-US" sz="2000" dirty="0"/>
          </a:p>
          <a:p>
            <a:pPr lvl="1"/>
            <a:r>
              <a:rPr lang="sr-Cyrl-RS" sz="2000" dirty="0" smtClean="0"/>
              <a:t>Повећати жељу за успехом</a:t>
            </a:r>
          </a:p>
          <a:p>
            <a:pPr lvl="1"/>
            <a:r>
              <a:rPr lang="sr-Cyrl-RS" sz="2000" dirty="0" smtClean="0"/>
              <a:t>Смањити страх од неуспеха</a:t>
            </a:r>
          </a:p>
          <a:p>
            <a:pPr lvl="1"/>
            <a:r>
              <a:rPr lang="sr-Cyrl-RS" sz="2000" dirty="0" smtClean="0"/>
              <a:t>Стицање поверења у сопствене вредности</a:t>
            </a:r>
          </a:p>
          <a:p>
            <a:r>
              <a:rPr lang="sr-Cyrl-RS" sz="2000" dirty="0" smtClean="0"/>
              <a:t>Проблеми:</a:t>
            </a:r>
            <a:endParaRPr lang="en-US" sz="2000" dirty="0"/>
          </a:p>
          <a:p>
            <a:pPr lvl="1"/>
            <a:r>
              <a:rPr lang="sr-Cyrl-RS" sz="2000" dirty="0" smtClean="0"/>
              <a:t>Скуп различитих појединаца </a:t>
            </a:r>
          </a:p>
          <a:p>
            <a:pPr lvl="1"/>
            <a:r>
              <a:rPr lang="sr-Cyrl-RS" sz="2000" dirty="0" smtClean="0"/>
              <a:t>Двосмерни процес наставе</a:t>
            </a:r>
          </a:p>
          <a:p>
            <a:pPr lvl="1"/>
            <a:r>
              <a:rPr lang="sr-Cyrl-RS" sz="2000" dirty="0" smtClean="0"/>
              <a:t>Остварити стандарде, исходе</a:t>
            </a:r>
          </a:p>
          <a:p>
            <a:pPr lvl="1"/>
            <a:r>
              <a:rPr lang="sr-Cyrl-RS" sz="2000" dirty="0" smtClean="0"/>
              <a:t>Осмислити реализацију кроз алгоритам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Како повећати жељу за успехом</a:t>
            </a:r>
            <a:r>
              <a:rPr lang="en-US" dirty="0" smtClean="0"/>
              <a:t> </a:t>
            </a:r>
            <a:r>
              <a:rPr lang="sr-Cyrl-RS" dirty="0" smtClean="0"/>
              <a:t>и смањити страх од неуспеха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36879" y="1286813"/>
            <a:ext cx="4040188" cy="479822"/>
          </a:xfrm>
        </p:spPr>
        <p:txBody>
          <a:bodyPr/>
          <a:lstStyle/>
          <a:p>
            <a:r>
              <a:rPr lang="sr-Cyrl-RS" dirty="0" smtClean="0"/>
              <a:t>Процедуре и активности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6879" y="1784555"/>
            <a:ext cx="4138360" cy="3126657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sr-Cyrl-RS" sz="4800" dirty="0" smtClean="0"/>
              <a:t>Начело „</a:t>
            </a:r>
            <a:r>
              <a:rPr lang="sr-Cyrl-R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minori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maius</a:t>
            </a:r>
            <a:r>
              <a:rPr lang="sr-Cyrl-RS" sz="4800" dirty="0" smtClean="0"/>
              <a:t>“</a:t>
            </a:r>
            <a:endParaRPr lang="en-US" sz="4800" dirty="0" smtClean="0"/>
          </a:p>
          <a:p>
            <a:pPr lvl="1" algn="just"/>
            <a:r>
              <a:rPr lang="sr-Cyrl-RS" sz="4800" dirty="0" smtClean="0"/>
              <a:t>Ученици воле овај поступак сазнавања од посебног ка општем</a:t>
            </a:r>
            <a:endParaRPr lang="en-US" sz="4800" dirty="0"/>
          </a:p>
          <a:p>
            <a:pPr algn="just"/>
            <a:r>
              <a:rPr lang="sr-Cyrl-RS" sz="4800" dirty="0"/>
              <a:t>Такмичење, </a:t>
            </a:r>
            <a:r>
              <a:rPr lang="sr-Cyrl-RS" sz="4800" dirty="0" smtClean="0"/>
              <a:t>Квиз</a:t>
            </a:r>
          </a:p>
          <a:p>
            <a:pPr algn="just"/>
            <a:r>
              <a:rPr lang="sr-Cyrl-RS" sz="4800" dirty="0" smtClean="0"/>
              <a:t>Домаћи задаци</a:t>
            </a:r>
            <a:endParaRPr lang="sr-Cyrl-RS" sz="4800" dirty="0"/>
          </a:p>
          <a:p>
            <a:pPr algn="just"/>
            <a:r>
              <a:rPr lang="sr-Cyrl-RS" sz="4800" dirty="0" smtClean="0"/>
              <a:t>Повратна информација, Анализа</a:t>
            </a:r>
            <a:endParaRPr lang="en-US" sz="4800" dirty="0" smtClean="0"/>
          </a:p>
          <a:p>
            <a:pPr algn="just"/>
            <a:r>
              <a:rPr lang="sr-Cyrl-RS" sz="4800" dirty="0" smtClean="0"/>
              <a:t>Учење путем открића</a:t>
            </a:r>
          </a:p>
          <a:p>
            <a:pPr algn="just"/>
            <a:r>
              <a:rPr lang="sr-Cyrl-RS" sz="4800" dirty="0" smtClean="0"/>
              <a:t>Вршњачко учење</a:t>
            </a:r>
          </a:p>
          <a:p>
            <a:pPr algn="just"/>
            <a:r>
              <a:rPr lang="sr-Cyrl-RS" sz="4800" dirty="0" smtClean="0"/>
              <a:t>Појединачни приступ сваком ученику</a:t>
            </a:r>
          </a:p>
          <a:p>
            <a:pPr algn="just"/>
            <a:r>
              <a:rPr lang="sr-Cyrl-RS" sz="4800" dirty="0"/>
              <a:t>Јасни захтеви и стандарди</a:t>
            </a:r>
          </a:p>
          <a:p>
            <a:pPr algn="just"/>
            <a:r>
              <a:rPr lang="sr-Cyrl-RS" sz="4800" dirty="0"/>
              <a:t>Самостални одабир рокова и тема</a:t>
            </a:r>
          </a:p>
          <a:p>
            <a:pPr algn="just"/>
            <a:r>
              <a:rPr lang="sr-Cyrl-RS" sz="4800" dirty="0"/>
              <a:t>Омогућити почетни успех</a:t>
            </a:r>
            <a:endParaRPr lang="en-US" sz="4800" dirty="0"/>
          </a:p>
          <a:p>
            <a:pPr algn="just"/>
            <a:r>
              <a:rPr lang="sr-Cyrl-RS" sz="4800" dirty="0"/>
              <a:t>Самостални одабир задатака</a:t>
            </a:r>
          </a:p>
          <a:p>
            <a:pPr algn="just"/>
            <a:r>
              <a:rPr lang="sr-Cyrl-RS" sz="4800" dirty="0"/>
              <a:t>Препоруке за даље учење</a:t>
            </a:r>
          </a:p>
          <a:p>
            <a:pPr algn="just"/>
            <a:r>
              <a:rPr lang="sr-Cyrl-RS" sz="4800" dirty="0"/>
              <a:t>Еволуција од познатих ка тежим задацима као циљ</a:t>
            </a:r>
          </a:p>
          <a:p>
            <a:pPr lvl="1" algn="just"/>
            <a:r>
              <a:rPr lang="sr-Cyrl-RS" sz="4800" dirty="0"/>
              <a:t>Ученик сам бира задатке из напредног нивоа</a:t>
            </a:r>
          </a:p>
          <a:p>
            <a:pPr algn="just"/>
            <a:endParaRPr lang="sr-Cyrl-R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72000" y="1249943"/>
            <a:ext cx="4041775" cy="479822"/>
          </a:xfrm>
        </p:spPr>
        <p:txBody>
          <a:bodyPr/>
          <a:lstStyle/>
          <a:p>
            <a:r>
              <a:rPr lang="sr-Cyrl-RS" dirty="0" smtClean="0"/>
              <a:t>Алати и ресурси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771103" y="1759203"/>
            <a:ext cx="3864795" cy="3196255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endParaRPr lang="sr-Cyrl-RS" dirty="0"/>
          </a:p>
          <a:p>
            <a:pPr algn="just"/>
            <a:r>
              <a:rPr lang="sr-Cyrl-RS" sz="2200" dirty="0" smtClean="0"/>
              <a:t>Видео материјали (предавања, задаци, лабораторија...)</a:t>
            </a:r>
            <a:endParaRPr lang="en-US" sz="2200" dirty="0"/>
          </a:p>
          <a:p>
            <a:pPr algn="just"/>
            <a:r>
              <a:rPr lang="sr-Cyrl-RS" sz="2200" dirty="0" smtClean="0"/>
              <a:t>Интерактивне симулације (учење путем открића)</a:t>
            </a:r>
          </a:p>
          <a:p>
            <a:pPr algn="just"/>
            <a:r>
              <a:rPr lang="sr-Cyrl-RS" sz="2200" dirty="0" smtClean="0"/>
              <a:t>Каху квизови</a:t>
            </a:r>
          </a:p>
          <a:p>
            <a:pPr lvl="1" algn="just"/>
            <a:r>
              <a:rPr lang="sr-Cyrl-RS" sz="2200" dirty="0" smtClean="0"/>
              <a:t>Модел изазова, анализа постигнућа</a:t>
            </a:r>
          </a:p>
          <a:p>
            <a:pPr algn="just"/>
            <a:r>
              <a:rPr lang="sr-Cyrl-RS" sz="2200" dirty="0" smtClean="0"/>
              <a:t>Гугл апликације за едукацију (домаћи, коментари, табла...)</a:t>
            </a:r>
          </a:p>
          <a:p>
            <a:pPr algn="just"/>
            <a:r>
              <a:rPr lang="sr-Cyrl-RS" sz="2200" dirty="0" smtClean="0"/>
              <a:t>Писани </a:t>
            </a:r>
            <a:r>
              <a:rPr lang="sr-Cyrl-RS" sz="2200" dirty="0"/>
              <a:t>материјали </a:t>
            </a:r>
            <a:r>
              <a:rPr lang="sr-Cyrl-RS" sz="2200" dirty="0" smtClean="0"/>
              <a:t>(у пдф интерактивном формату) </a:t>
            </a:r>
          </a:p>
          <a:p>
            <a:pPr lvl="1" algn="just"/>
            <a:r>
              <a:rPr lang="sr-Cyrl-RS" sz="2200" dirty="0" smtClean="0"/>
              <a:t>Линковани </a:t>
            </a:r>
            <a:r>
              <a:rPr lang="sr-Cyrl-RS" sz="2200" dirty="0"/>
              <a:t>материјали са додатним ресурсима и тестовима за проверу знања (база тестова по стандардима</a:t>
            </a:r>
            <a:r>
              <a:rPr lang="sr-Cyrl-RS" sz="2200" dirty="0" smtClean="0"/>
              <a:t>)</a:t>
            </a:r>
          </a:p>
          <a:p>
            <a:pPr algn="just"/>
            <a:r>
              <a:rPr lang="sr-Cyrl-RS" sz="2200" dirty="0" smtClean="0"/>
              <a:t>„</a:t>
            </a:r>
            <a:r>
              <a:rPr lang="en-US" sz="2200" dirty="0" smtClean="0"/>
              <a:t>ZOOM</a:t>
            </a:r>
            <a:r>
              <a:rPr lang="sr-Cyrl-RS" sz="2200" dirty="0" smtClean="0"/>
              <a:t>“ платформа (видео конференције)</a:t>
            </a:r>
          </a:p>
          <a:p>
            <a:pPr algn="just"/>
            <a:r>
              <a:rPr lang="en-US" sz="2200" dirty="0" err="1"/>
              <a:t>FastStone</a:t>
            </a:r>
            <a:r>
              <a:rPr lang="en-US" sz="2200" dirty="0"/>
              <a:t> </a:t>
            </a:r>
            <a:r>
              <a:rPr lang="en-US" sz="2200" dirty="0" smtClean="0"/>
              <a:t>Capture</a:t>
            </a:r>
            <a:r>
              <a:rPr lang="sr-Cyrl-RS" sz="2200" dirty="0" smtClean="0"/>
              <a:t> (снимање садржаја екрана)</a:t>
            </a:r>
            <a:endParaRPr lang="en-US" sz="2200" dirty="0" smtClean="0"/>
          </a:p>
          <a:p>
            <a:pPr algn="just"/>
            <a:r>
              <a:rPr lang="sr-Cyrl-RS" sz="2200" dirty="0" smtClean="0"/>
              <a:t>Материјали издавачких кућа (електронске збирке, пдф</a:t>
            </a:r>
            <a:r>
              <a:rPr lang="sr-Cyrl-RS" sz="2200" dirty="0" smtClean="0"/>
              <a:t>...)</a:t>
            </a:r>
          </a:p>
          <a:p>
            <a:pPr algn="just"/>
            <a:r>
              <a:rPr lang="en-US" sz="2200" dirty="0" err="1" smtClean="0"/>
              <a:t>EpicPen</a:t>
            </a:r>
            <a:r>
              <a:rPr lang="en-US" sz="2200" dirty="0" smtClean="0"/>
              <a:t> </a:t>
            </a:r>
            <a:r>
              <a:rPr lang="sr-Cyrl-RS" sz="2200" smtClean="0"/>
              <a:t>за писање по радној површини</a:t>
            </a:r>
            <a:endParaRPr lang="sr-Cyrl-R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13447" y="82081"/>
            <a:ext cx="6658607" cy="725349"/>
          </a:xfrm>
        </p:spPr>
        <p:txBody>
          <a:bodyPr>
            <a:noAutofit/>
          </a:bodyPr>
          <a:lstStyle/>
          <a:p>
            <a:r>
              <a:rPr lang="sr-Cyrl-RS" sz="2800" dirty="0" smtClean="0"/>
              <a:t>Алгоритам систематизације наставне теме</a:t>
            </a:r>
            <a:endParaRPr lang="en-US" sz="2800" dirty="0"/>
          </a:p>
        </p:txBody>
      </p:sp>
      <p:sp>
        <p:nvSpPr>
          <p:cNvPr id="6" name="Flowchart: Terminator 5"/>
          <p:cNvSpPr/>
          <p:nvPr/>
        </p:nvSpPr>
        <p:spPr>
          <a:xfrm>
            <a:off x="2595734" y="851721"/>
            <a:ext cx="243348" cy="95864"/>
          </a:xfrm>
          <a:prstGeom prst="flowChartTerminator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Process 6"/>
          <p:cNvSpPr/>
          <p:nvPr/>
        </p:nvSpPr>
        <p:spPr>
          <a:xfrm>
            <a:off x="2027921" y="1170655"/>
            <a:ext cx="1378974" cy="606528"/>
          </a:xfrm>
          <a:prstGeom prst="flowChartProcess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dirty="0" smtClean="0">
                <a:solidFill>
                  <a:schemeClr val="tx1"/>
                </a:solidFill>
              </a:rPr>
              <a:t>Начело: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 </a:t>
            </a:r>
            <a:r>
              <a:rPr lang="en-US" sz="1200" dirty="0" err="1" smtClean="0">
                <a:solidFill>
                  <a:schemeClr val="tx1"/>
                </a:solidFill>
              </a:rPr>
              <a:t>minori</a:t>
            </a:r>
            <a:r>
              <a:rPr lang="en-US" sz="1200" dirty="0" smtClean="0">
                <a:solidFill>
                  <a:schemeClr val="tx1"/>
                </a:solidFill>
              </a:rPr>
              <a:t> ad </a:t>
            </a:r>
            <a:r>
              <a:rPr lang="en-US" sz="1200" dirty="0" err="1" smtClean="0">
                <a:solidFill>
                  <a:schemeClr val="tx1"/>
                </a:solidFill>
              </a:rPr>
              <a:t>maius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Flowchart: Process 7">
            <a:hlinkClick r:id="rId2"/>
          </p:cNvPr>
          <p:cNvSpPr/>
          <p:nvPr/>
        </p:nvSpPr>
        <p:spPr>
          <a:xfrm>
            <a:off x="2300766" y="1865674"/>
            <a:ext cx="833284" cy="38345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ресурси</a:t>
            </a:r>
            <a:endParaRPr lang="en-US" sz="1200" dirty="0"/>
          </a:p>
        </p:txBody>
      </p:sp>
      <p:sp>
        <p:nvSpPr>
          <p:cNvPr id="9" name="Flowchart: Process 8">
            <a:hlinkClick r:id="rId3"/>
          </p:cNvPr>
          <p:cNvSpPr/>
          <p:nvPr/>
        </p:nvSpPr>
        <p:spPr>
          <a:xfrm>
            <a:off x="2300766" y="2337623"/>
            <a:ext cx="833284" cy="38345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100" dirty="0" smtClean="0"/>
              <a:t>Домаћи задаци</a:t>
            </a:r>
            <a:endParaRPr lang="en-US" sz="1100" dirty="0"/>
          </a:p>
        </p:txBody>
      </p:sp>
      <p:sp>
        <p:nvSpPr>
          <p:cNvPr id="10" name="Flowchart: Process 9"/>
          <p:cNvSpPr/>
          <p:nvPr/>
        </p:nvSpPr>
        <p:spPr>
          <a:xfrm>
            <a:off x="2300766" y="2794823"/>
            <a:ext cx="833284" cy="38345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Квиз</a:t>
            </a:r>
            <a:endParaRPr lang="en-US" dirty="0"/>
          </a:p>
        </p:txBody>
      </p:sp>
      <p:sp>
        <p:nvSpPr>
          <p:cNvPr id="11" name="Flowchart: Process 10">
            <a:hlinkClick r:id="rId4"/>
          </p:cNvPr>
          <p:cNvSpPr/>
          <p:nvPr/>
        </p:nvSpPr>
        <p:spPr>
          <a:xfrm>
            <a:off x="2300766" y="3259397"/>
            <a:ext cx="833284" cy="38345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Анализа</a:t>
            </a:r>
            <a:endParaRPr lang="en-US" sz="1200" dirty="0"/>
          </a:p>
        </p:txBody>
      </p:sp>
      <p:sp>
        <p:nvSpPr>
          <p:cNvPr id="12" name="Flowchart: Process 11">
            <a:hlinkClick r:id="rId5"/>
          </p:cNvPr>
          <p:cNvSpPr/>
          <p:nvPr/>
        </p:nvSpPr>
        <p:spPr>
          <a:xfrm>
            <a:off x="2027921" y="3716598"/>
            <a:ext cx="1378974" cy="38345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100" dirty="0" smtClean="0"/>
              <a:t>Консултације, укљ. вршњаци </a:t>
            </a:r>
            <a:r>
              <a:rPr lang="sr-Cyrl-RS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ЗУМ</a:t>
            </a:r>
            <a:endParaRPr lang="en-U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Flowchart: Process 12">
            <a:hlinkClick r:id="rId6"/>
          </p:cNvPr>
          <p:cNvSpPr/>
          <p:nvPr/>
        </p:nvSpPr>
        <p:spPr>
          <a:xfrm>
            <a:off x="2300766" y="4173799"/>
            <a:ext cx="833284" cy="38345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Тест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6" idx="2"/>
          </p:cNvCxnSpPr>
          <p:nvPr/>
        </p:nvCxnSpPr>
        <p:spPr>
          <a:xfrm>
            <a:off x="2717408" y="947585"/>
            <a:ext cx="0" cy="22307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  <a:endCxn id="8" idx="0"/>
          </p:cNvCxnSpPr>
          <p:nvPr/>
        </p:nvCxnSpPr>
        <p:spPr>
          <a:xfrm>
            <a:off x="2717408" y="1777183"/>
            <a:ext cx="0" cy="884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Process 18">
            <a:hlinkClick r:id="rId7"/>
          </p:cNvPr>
          <p:cNvSpPr/>
          <p:nvPr/>
        </p:nvSpPr>
        <p:spPr>
          <a:xfrm>
            <a:off x="2300766" y="4616251"/>
            <a:ext cx="833284" cy="38345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100" dirty="0" smtClean="0"/>
              <a:t>Анализа</a:t>
            </a:r>
            <a:endParaRPr lang="en-US" sz="1100" dirty="0"/>
          </a:p>
        </p:txBody>
      </p:sp>
      <p:cxnSp>
        <p:nvCxnSpPr>
          <p:cNvPr id="21" name="Straight Arrow Connector 20"/>
          <p:cNvCxnSpPr>
            <a:stCxn id="8" idx="2"/>
            <a:endCxn id="9" idx="0"/>
          </p:cNvCxnSpPr>
          <p:nvPr/>
        </p:nvCxnSpPr>
        <p:spPr>
          <a:xfrm>
            <a:off x="2717408" y="2249132"/>
            <a:ext cx="0" cy="884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2"/>
            <a:endCxn id="10" idx="0"/>
          </p:cNvCxnSpPr>
          <p:nvPr/>
        </p:nvCxnSpPr>
        <p:spPr>
          <a:xfrm>
            <a:off x="2717408" y="2721081"/>
            <a:ext cx="0" cy="737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" idx="2"/>
            <a:endCxn id="11" idx="0"/>
          </p:cNvCxnSpPr>
          <p:nvPr/>
        </p:nvCxnSpPr>
        <p:spPr>
          <a:xfrm>
            <a:off x="2717408" y="3178281"/>
            <a:ext cx="0" cy="811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1" idx="2"/>
            <a:endCxn id="12" idx="0"/>
          </p:cNvCxnSpPr>
          <p:nvPr/>
        </p:nvCxnSpPr>
        <p:spPr>
          <a:xfrm>
            <a:off x="2717408" y="3642855"/>
            <a:ext cx="0" cy="737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2" idx="2"/>
            <a:endCxn id="13" idx="0"/>
          </p:cNvCxnSpPr>
          <p:nvPr/>
        </p:nvCxnSpPr>
        <p:spPr>
          <a:xfrm>
            <a:off x="2717408" y="4100056"/>
            <a:ext cx="0" cy="737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3" idx="2"/>
            <a:endCxn id="19" idx="0"/>
          </p:cNvCxnSpPr>
          <p:nvPr/>
        </p:nvCxnSpPr>
        <p:spPr>
          <a:xfrm>
            <a:off x="2717408" y="4557257"/>
            <a:ext cx="0" cy="58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lowchart: Process 33">
            <a:hlinkClick r:id="rId2"/>
          </p:cNvPr>
          <p:cNvSpPr/>
          <p:nvPr/>
        </p:nvSpPr>
        <p:spPr>
          <a:xfrm>
            <a:off x="3266803" y="1865674"/>
            <a:ext cx="833284" cy="38345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Пдф, видео</a:t>
            </a:r>
            <a:endParaRPr lang="en-US" sz="1200" dirty="0"/>
          </a:p>
        </p:txBody>
      </p:sp>
      <p:sp>
        <p:nvSpPr>
          <p:cNvPr id="35" name="Flowchart: Process 34">
            <a:hlinkClick r:id="rId8"/>
          </p:cNvPr>
          <p:cNvSpPr/>
          <p:nvPr/>
        </p:nvSpPr>
        <p:spPr>
          <a:xfrm>
            <a:off x="4210682" y="1865674"/>
            <a:ext cx="1054492" cy="38345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Интер.симулација</a:t>
            </a:r>
            <a:endParaRPr lang="en-US" sz="1200" dirty="0"/>
          </a:p>
        </p:txBody>
      </p:sp>
      <p:sp>
        <p:nvSpPr>
          <p:cNvPr id="36" name="Flowchart: Process 35">
            <a:hlinkClick r:id="rId9"/>
          </p:cNvPr>
          <p:cNvSpPr/>
          <p:nvPr/>
        </p:nvSpPr>
        <p:spPr>
          <a:xfrm>
            <a:off x="5545406" y="1873051"/>
            <a:ext cx="1054492" cy="38345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Учење путем открића</a:t>
            </a:r>
            <a:endParaRPr lang="en-US" sz="1200" dirty="0"/>
          </a:p>
        </p:txBody>
      </p:sp>
      <p:cxnSp>
        <p:nvCxnSpPr>
          <p:cNvPr id="38" name="Straight Arrow Connector 37"/>
          <p:cNvCxnSpPr>
            <a:stCxn id="8" idx="3"/>
            <a:endCxn id="34" idx="1"/>
          </p:cNvCxnSpPr>
          <p:nvPr/>
        </p:nvCxnSpPr>
        <p:spPr>
          <a:xfrm>
            <a:off x="3134050" y="2057403"/>
            <a:ext cx="13275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lowchart: Process 41"/>
          <p:cNvSpPr/>
          <p:nvPr/>
        </p:nvSpPr>
        <p:spPr>
          <a:xfrm>
            <a:off x="3266803" y="2337626"/>
            <a:ext cx="833284" cy="38345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Гугл драјв</a:t>
            </a:r>
            <a:endParaRPr lang="en-US" sz="1200" dirty="0"/>
          </a:p>
        </p:txBody>
      </p:sp>
      <p:sp>
        <p:nvSpPr>
          <p:cNvPr id="43" name="Flowchart: Process 42">
            <a:hlinkClick r:id="rId10"/>
          </p:cNvPr>
          <p:cNvSpPr/>
          <p:nvPr/>
        </p:nvSpPr>
        <p:spPr>
          <a:xfrm>
            <a:off x="4210682" y="2337626"/>
            <a:ext cx="833284" cy="45719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Коментар</a:t>
            </a:r>
            <a:endParaRPr lang="en-US" sz="1200" dirty="0"/>
          </a:p>
        </p:txBody>
      </p:sp>
      <p:sp>
        <p:nvSpPr>
          <p:cNvPr id="44" name="Flowchart: Process 43"/>
          <p:cNvSpPr/>
          <p:nvPr/>
        </p:nvSpPr>
        <p:spPr>
          <a:xfrm>
            <a:off x="5331554" y="2337625"/>
            <a:ext cx="1260969" cy="45719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100" dirty="0" smtClean="0"/>
              <a:t>Дати сличан или тежи задатак</a:t>
            </a:r>
            <a:endParaRPr lang="en-US" sz="1100" dirty="0"/>
          </a:p>
        </p:txBody>
      </p:sp>
      <p:sp>
        <p:nvSpPr>
          <p:cNvPr id="49" name="Flowchart: Process 48"/>
          <p:cNvSpPr/>
          <p:nvPr/>
        </p:nvSpPr>
        <p:spPr>
          <a:xfrm>
            <a:off x="3266803" y="3259397"/>
            <a:ext cx="1471124" cy="38345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100" dirty="0" smtClean="0"/>
              <a:t>Идентификовати проблеме</a:t>
            </a:r>
            <a:endParaRPr lang="en-US" sz="1100" dirty="0"/>
          </a:p>
        </p:txBody>
      </p:sp>
      <p:sp>
        <p:nvSpPr>
          <p:cNvPr id="50" name="Flowchart: Process 49">
            <a:hlinkClick r:id="rId11"/>
          </p:cNvPr>
          <p:cNvSpPr/>
          <p:nvPr/>
        </p:nvSpPr>
        <p:spPr>
          <a:xfrm>
            <a:off x="3266803" y="2794823"/>
            <a:ext cx="833284" cy="38345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Каху</a:t>
            </a:r>
            <a:endParaRPr lang="en-US" dirty="0"/>
          </a:p>
        </p:txBody>
      </p:sp>
      <p:sp>
        <p:nvSpPr>
          <p:cNvPr id="53" name="Flowchart: Process 52"/>
          <p:cNvSpPr/>
          <p:nvPr/>
        </p:nvSpPr>
        <p:spPr>
          <a:xfrm>
            <a:off x="3576502" y="3716598"/>
            <a:ext cx="1378974" cy="38345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100" dirty="0" smtClean="0"/>
              <a:t>Наставник у улози модератора</a:t>
            </a:r>
            <a:endParaRPr lang="en-US" sz="1100" dirty="0"/>
          </a:p>
        </p:txBody>
      </p:sp>
      <p:sp>
        <p:nvSpPr>
          <p:cNvPr id="56" name="Flowchart: Process 55"/>
          <p:cNvSpPr/>
          <p:nvPr/>
        </p:nvSpPr>
        <p:spPr>
          <a:xfrm>
            <a:off x="3237341" y="4173805"/>
            <a:ext cx="862746" cy="38345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Гугл форме</a:t>
            </a:r>
            <a:endParaRPr lang="en-US" sz="1200" dirty="0"/>
          </a:p>
        </p:txBody>
      </p:sp>
      <p:sp>
        <p:nvSpPr>
          <p:cNvPr id="57" name="Flowchart: Process 56"/>
          <p:cNvSpPr/>
          <p:nvPr/>
        </p:nvSpPr>
        <p:spPr>
          <a:xfrm>
            <a:off x="5220924" y="3716598"/>
            <a:ext cx="1378974" cy="38345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100" dirty="0" smtClean="0"/>
              <a:t>Наставник у улози мотиватора</a:t>
            </a:r>
            <a:endParaRPr lang="en-US" sz="1100" dirty="0"/>
          </a:p>
        </p:txBody>
      </p:sp>
      <p:sp>
        <p:nvSpPr>
          <p:cNvPr id="58" name="Flowchart: Process 57"/>
          <p:cNvSpPr/>
          <p:nvPr/>
        </p:nvSpPr>
        <p:spPr>
          <a:xfrm>
            <a:off x="7352106" y="899653"/>
            <a:ext cx="1471124" cy="403369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 smtClean="0"/>
          </a:p>
          <a:p>
            <a:pPr algn="ctr"/>
            <a:endParaRPr lang="en-US" sz="1100" dirty="0"/>
          </a:p>
          <a:p>
            <a:pPr algn="ctr"/>
            <a:endParaRPr lang="sr-Cyrl-RS" sz="1100" dirty="0" smtClean="0"/>
          </a:p>
          <a:p>
            <a:pPr algn="ctr"/>
            <a:endParaRPr lang="sr-Cyrl-RS" sz="1100" dirty="0"/>
          </a:p>
          <a:p>
            <a:pPr algn="ctr"/>
            <a:endParaRPr lang="sr-Cyrl-RS" sz="1100" dirty="0" smtClean="0"/>
          </a:p>
          <a:p>
            <a:pPr algn="ctr"/>
            <a:r>
              <a:rPr lang="sr-Cyrl-RS" sz="1100" dirty="0" smtClean="0"/>
              <a:t>Задовољан и мотивисан ученик</a:t>
            </a:r>
          </a:p>
          <a:p>
            <a:pPr algn="ctr"/>
            <a:r>
              <a:rPr lang="sr-Cyrl-RS" sz="1100" dirty="0" smtClean="0"/>
              <a:t>(повећана жеља за успехом, смањен страх од неуспеха, повећана вера у сопствене способности)</a:t>
            </a:r>
          </a:p>
          <a:p>
            <a:pPr algn="ctr"/>
            <a:r>
              <a:rPr lang="sr-Cyrl-RS" sz="1100" dirty="0" smtClean="0"/>
              <a:t>Квалитетна повратна информација</a:t>
            </a:r>
          </a:p>
          <a:p>
            <a:pPr algn="ctr"/>
            <a:r>
              <a:rPr lang="sr-Cyrl-RS" sz="1100" dirty="0" smtClean="0"/>
              <a:t>Препорука за даљи рад</a:t>
            </a:r>
          </a:p>
          <a:p>
            <a:pPr algn="ctr"/>
            <a:r>
              <a:rPr lang="sr-Cyrl-RS" sz="1100" dirty="0" smtClean="0"/>
              <a:t>Ресурси</a:t>
            </a:r>
          </a:p>
          <a:p>
            <a:pPr algn="ctr"/>
            <a:r>
              <a:rPr lang="sr-Cyrl-RS" sz="1100" dirty="0" smtClean="0"/>
              <a:t>Консултације</a:t>
            </a:r>
          </a:p>
          <a:p>
            <a:pPr algn="ctr"/>
            <a:r>
              <a:rPr lang="sr-Cyrl-RS" sz="1100" dirty="0" smtClean="0"/>
              <a:t>Технике мотивације</a:t>
            </a:r>
          </a:p>
          <a:p>
            <a:pPr algn="ctr"/>
            <a:r>
              <a:rPr lang="sr-Cyrl-RS" sz="1100" dirty="0" smtClean="0"/>
              <a:t>Квалитет рада установе</a:t>
            </a:r>
          </a:p>
          <a:p>
            <a:pPr algn="ctr"/>
            <a:r>
              <a:rPr lang="sr-Cyrl-RS" sz="1100" dirty="0" smtClean="0"/>
              <a:t>Планирање</a:t>
            </a:r>
          </a:p>
          <a:p>
            <a:pPr algn="ctr"/>
            <a:r>
              <a:rPr lang="sr-Cyrl-RS" sz="1100" dirty="0" smtClean="0"/>
              <a:t>План и програм</a:t>
            </a:r>
            <a:endParaRPr lang="en-US" sz="1100" dirty="0" smtClean="0"/>
          </a:p>
          <a:p>
            <a:pPr algn="ctr"/>
            <a:endParaRPr lang="en-US" sz="1100" dirty="0"/>
          </a:p>
        </p:txBody>
      </p:sp>
      <p:cxnSp>
        <p:nvCxnSpPr>
          <p:cNvPr id="60" name="Straight Arrow Connector 59"/>
          <p:cNvCxnSpPr>
            <a:stCxn id="34" idx="3"/>
            <a:endCxn id="35" idx="1"/>
          </p:cNvCxnSpPr>
          <p:nvPr/>
        </p:nvCxnSpPr>
        <p:spPr>
          <a:xfrm>
            <a:off x="4100087" y="2057403"/>
            <a:ext cx="11059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9" idx="3"/>
            <a:endCxn id="42" idx="1"/>
          </p:cNvCxnSpPr>
          <p:nvPr/>
        </p:nvCxnSpPr>
        <p:spPr>
          <a:xfrm>
            <a:off x="3134050" y="2529352"/>
            <a:ext cx="132753" cy="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2" idx="3"/>
            <a:endCxn id="43" idx="1"/>
          </p:cNvCxnSpPr>
          <p:nvPr/>
        </p:nvCxnSpPr>
        <p:spPr>
          <a:xfrm>
            <a:off x="4100087" y="2529355"/>
            <a:ext cx="110595" cy="368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0" idx="3"/>
            <a:endCxn id="50" idx="1"/>
          </p:cNvCxnSpPr>
          <p:nvPr/>
        </p:nvCxnSpPr>
        <p:spPr>
          <a:xfrm>
            <a:off x="3134050" y="2986552"/>
            <a:ext cx="13275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11" idx="3"/>
            <a:endCxn id="49" idx="1"/>
          </p:cNvCxnSpPr>
          <p:nvPr/>
        </p:nvCxnSpPr>
        <p:spPr>
          <a:xfrm>
            <a:off x="3134050" y="3451126"/>
            <a:ext cx="13275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36" idx="3"/>
          </p:cNvCxnSpPr>
          <p:nvPr/>
        </p:nvCxnSpPr>
        <p:spPr>
          <a:xfrm>
            <a:off x="6599898" y="2064780"/>
            <a:ext cx="76698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6408173" y="2606786"/>
            <a:ext cx="94393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12" idx="3"/>
            <a:endCxn id="53" idx="1"/>
          </p:cNvCxnSpPr>
          <p:nvPr/>
        </p:nvCxnSpPr>
        <p:spPr>
          <a:xfrm>
            <a:off x="3406895" y="3908327"/>
            <a:ext cx="16960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53" idx="3"/>
            <a:endCxn id="57" idx="1"/>
          </p:cNvCxnSpPr>
          <p:nvPr/>
        </p:nvCxnSpPr>
        <p:spPr>
          <a:xfrm>
            <a:off x="4955476" y="3908327"/>
            <a:ext cx="2654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57" idx="3"/>
          </p:cNvCxnSpPr>
          <p:nvPr/>
        </p:nvCxnSpPr>
        <p:spPr>
          <a:xfrm>
            <a:off x="6599898" y="3908327"/>
            <a:ext cx="92919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13" idx="3"/>
            <a:endCxn id="56" idx="1"/>
          </p:cNvCxnSpPr>
          <p:nvPr/>
        </p:nvCxnSpPr>
        <p:spPr>
          <a:xfrm>
            <a:off x="3134050" y="4365528"/>
            <a:ext cx="103291" cy="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4395019" y="4807980"/>
            <a:ext cx="297186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940" y="1032391"/>
            <a:ext cx="413456" cy="67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>
            <a:stCxn id="35" idx="3"/>
            <a:endCxn id="36" idx="1"/>
          </p:cNvCxnSpPr>
          <p:nvPr/>
        </p:nvCxnSpPr>
        <p:spPr>
          <a:xfrm>
            <a:off x="5265174" y="2057403"/>
            <a:ext cx="280232" cy="737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3" idx="3"/>
            <a:endCxn id="44" idx="1"/>
          </p:cNvCxnSpPr>
          <p:nvPr/>
        </p:nvCxnSpPr>
        <p:spPr>
          <a:xfrm>
            <a:off x="5043966" y="2566224"/>
            <a:ext cx="28758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lowchart: Process 60"/>
          <p:cNvSpPr/>
          <p:nvPr/>
        </p:nvSpPr>
        <p:spPr>
          <a:xfrm>
            <a:off x="4231017" y="4173805"/>
            <a:ext cx="1174272" cy="38345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Самопроцена</a:t>
            </a:r>
            <a:endParaRPr lang="en-US" sz="1200" dirty="0"/>
          </a:p>
        </p:txBody>
      </p:sp>
      <p:cxnSp>
        <p:nvCxnSpPr>
          <p:cNvPr id="32" name="Straight Arrow Connector 31"/>
          <p:cNvCxnSpPr>
            <a:stCxn id="56" idx="3"/>
            <a:endCxn id="61" idx="1"/>
          </p:cNvCxnSpPr>
          <p:nvPr/>
        </p:nvCxnSpPr>
        <p:spPr>
          <a:xfrm>
            <a:off x="4100087" y="4365534"/>
            <a:ext cx="13093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lowchart: Process 64"/>
          <p:cNvSpPr/>
          <p:nvPr/>
        </p:nvSpPr>
        <p:spPr>
          <a:xfrm>
            <a:off x="5545406" y="4173799"/>
            <a:ext cx="1174272" cy="38345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Учење на грешкама</a:t>
            </a:r>
            <a:endParaRPr lang="en-US" sz="1200" dirty="0"/>
          </a:p>
        </p:txBody>
      </p:sp>
      <p:cxnSp>
        <p:nvCxnSpPr>
          <p:cNvPr id="39" name="Straight Arrow Connector 38"/>
          <p:cNvCxnSpPr>
            <a:stCxn id="61" idx="3"/>
            <a:endCxn id="65" idx="1"/>
          </p:cNvCxnSpPr>
          <p:nvPr/>
        </p:nvCxnSpPr>
        <p:spPr>
          <a:xfrm flipV="1">
            <a:off x="5405289" y="4365528"/>
            <a:ext cx="140117" cy="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65" idx="3"/>
          </p:cNvCxnSpPr>
          <p:nvPr/>
        </p:nvCxnSpPr>
        <p:spPr>
          <a:xfrm>
            <a:off x="6719678" y="4365528"/>
            <a:ext cx="64720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9" idx="2"/>
          </p:cNvCxnSpPr>
          <p:nvPr/>
        </p:nvCxnSpPr>
        <p:spPr>
          <a:xfrm>
            <a:off x="4002365" y="3642855"/>
            <a:ext cx="0" cy="7374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lowchart: Process 72"/>
          <p:cNvSpPr/>
          <p:nvPr/>
        </p:nvSpPr>
        <p:spPr>
          <a:xfrm>
            <a:off x="3252071" y="4616257"/>
            <a:ext cx="1485856" cy="38345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100" dirty="0" smtClean="0"/>
              <a:t>Процена постигнућа свих ученика</a:t>
            </a:r>
            <a:endParaRPr lang="en-US" sz="1100" dirty="0"/>
          </a:p>
        </p:txBody>
      </p:sp>
      <p:sp>
        <p:nvSpPr>
          <p:cNvPr id="81" name="Flowchart: Process 80"/>
          <p:cNvSpPr/>
          <p:nvPr/>
        </p:nvSpPr>
        <p:spPr>
          <a:xfrm>
            <a:off x="4395018" y="2846445"/>
            <a:ext cx="2324659" cy="27283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dirty="0" smtClean="0"/>
              <a:t>Огласити изазов (такмичење)</a:t>
            </a:r>
            <a:endParaRPr lang="en-US" sz="1200" dirty="0"/>
          </a:p>
        </p:txBody>
      </p:sp>
      <p:cxnSp>
        <p:nvCxnSpPr>
          <p:cNvPr id="1031" name="Elbow Connector 1030"/>
          <p:cNvCxnSpPr>
            <a:stCxn id="50" idx="3"/>
            <a:endCxn id="81" idx="1"/>
          </p:cNvCxnSpPr>
          <p:nvPr/>
        </p:nvCxnSpPr>
        <p:spPr>
          <a:xfrm flipV="1">
            <a:off x="4100087" y="2982863"/>
            <a:ext cx="294931" cy="368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Elbow Connector 1036"/>
          <p:cNvCxnSpPr>
            <a:stCxn id="19" idx="3"/>
            <a:endCxn id="73" idx="1"/>
          </p:cNvCxnSpPr>
          <p:nvPr/>
        </p:nvCxnSpPr>
        <p:spPr>
          <a:xfrm>
            <a:off x="3134050" y="4807980"/>
            <a:ext cx="118021" cy="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Flowchart: Process 115"/>
          <p:cNvSpPr/>
          <p:nvPr/>
        </p:nvSpPr>
        <p:spPr>
          <a:xfrm>
            <a:off x="5336653" y="3259402"/>
            <a:ext cx="1263245" cy="38345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400" dirty="0" smtClean="0"/>
              <a:t>Нова </a:t>
            </a:r>
          </a:p>
          <a:p>
            <a:pPr algn="ctr"/>
            <a:r>
              <a:rPr lang="sr-Cyrl-RS" sz="1400" dirty="0" smtClean="0"/>
              <a:t>провера</a:t>
            </a:r>
            <a:endParaRPr lang="en-US" sz="1400" dirty="0"/>
          </a:p>
        </p:txBody>
      </p:sp>
      <p:cxnSp>
        <p:nvCxnSpPr>
          <p:cNvPr id="1049" name="Elbow Connector 1048"/>
          <p:cNvCxnSpPr>
            <a:stCxn id="49" idx="3"/>
            <a:endCxn id="116" idx="1"/>
          </p:cNvCxnSpPr>
          <p:nvPr/>
        </p:nvCxnSpPr>
        <p:spPr>
          <a:xfrm>
            <a:off x="4737927" y="3451126"/>
            <a:ext cx="598726" cy="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1" name="Straight Arrow Connector 1050"/>
          <p:cNvCxnSpPr>
            <a:stCxn id="116" idx="3"/>
          </p:cNvCxnSpPr>
          <p:nvPr/>
        </p:nvCxnSpPr>
        <p:spPr>
          <a:xfrm flipV="1">
            <a:off x="6599898" y="3443752"/>
            <a:ext cx="766986" cy="73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841597" y="602629"/>
            <a:ext cx="19816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000" dirty="0" smtClean="0"/>
              <a:t>Правоугаоници су хиперлинкови</a:t>
            </a:r>
            <a:endParaRPr lang="en-US" sz="1000" dirty="0"/>
          </a:p>
        </p:txBody>
      </p:sp>
      <p:sp>
        <p:nvSpPr>
          <p:cNvPr id="67" name="Flowchart: Process 66"/>
          <p:cNvSpPr/>
          <p:nvPr/>
        </p:nvSpPr>
        <p:spPr>
          <a:xfrm>
            <a:off x="3572827" y="956811"/>
            <a:ext cx="1673922" cy="829598"/>
          </a:xfrm>
          <a:prstGeom prst="flowChartProcess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200" dirty="0" smtClean="0">
                <a:solidFill>
                  <a:schemeClr val="tx1"/>
                </a:solidFill>
              </a:rPr>
              <a:t>Одабрати питања и задатке према стандардима (и исходима)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7" name="Elbow Connector 16"/>
          <p:cNvCxnSpPr>
            <a:stCxn id="67" idx="0"/>
            <a:endCxn id="6" idx="0"/>
          </p:cNvCxnSpPr>
          <p:nvPr/>
        </p:nvCxnSpPr>
        <p:spPr>
          <a:xfrm rot="16200000" flipV="1">
            <a:off x="3511053" y="58076"/>
            <a:ext cx="105090" cy="1692380"/>
          </a:xfrm>
          <a:prstGeom prst="bentConnector3">
            <a:avLst>
              <a:gd name="adj1" fmla="val 317528"/>
            </a:avLst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81" idx="3"/>
          </p:cNvCxnSpPr>
          <p:nvPr/>
        </p:nvCxnSpPr>
        <p:spPr>
          <a:xfrm>
            <a:off x="6719677" y="2982863"/>
            <a:ext cx="647207" cy="36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7" idx="3"/>
          </p:cNvCxnSpPr>
          <p:nvPr/>
        </p:nvCxnSpPr>
        <p:spPr>
          <a:xfrm>
            <a:off x="5246749" y="1371610"/>
            <a:ext cx="2105357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08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682" y="110117"/>
            <a:ext cx="8465574" cy="857250"/>
          </a:xfrm>
        </p:spPr>
        <p:txBody>
          <a:bodyPr>
            <a:normAutofit fontScale="90000"/>
          </a:bodyPr>
          <a:lstStyle/>
          <a:p>
            <a:pPr algn="r"/>
            <a:r>
              <a:rPr lang="sr-Cyrl-RS" sz="3200" dirty="0" smtClean="0">
                <a:solidFill>
                  <a:schemeClr val="bg1"/>
                </a:solidFill>
              </a:rPr>
              <a:t>Изглед модификованог блога са функционалностима система за учење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33" y="1244395"/>
            <a:ext cx="2771689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3979" y="4712111"/>
            <a:ext cx="3004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400" dirty="0" smtClean="0"/>
              <a:t>Изглед блога са додатним модулима</a:t>
            </a:r>
            <a:endParaRPr lang="en-US" sz="1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316" y="1191959"/>
            <a:ext cx="1792139" cy="3813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976" y="1191959"/>
            <a:ext cx="1961535" cy="1471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396" y="2803164"/>
            <a:ext cx="2052677" cy="189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85669" y="1275737"/>
            <a:ext cx="1120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/>
              <a:t>Службени имејл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85669" y="1821427"/>
            <a:ext cx="1120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/>
              <a:t>Стране са наставним темама по недељама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85669" y="2673981"/>
            <a:ext cx="112086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/>
              <a:t>Линк ка гугл драјву за предају домаћих задатака</a:t>
            </a:r>
          </a:p>
        </p:txBody>
      </p:sp>
      <p:sp>
        <p:nvSpPr>
          <p:cNvPr id="3" name="Right Arrow 2"/>
          <p:cNvSpPr/>
          <p:nvPr/>
        </p:nvSpPr>
        <p:spPr>
          <a:xfrm>
            <a:off x="3945194" y="1491180"/>
            <a:ext cx="302130" cy="79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4004399" y="2131107"/>
            <a:ext cx="302130" cy="79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4018936" y="3143340"/>
            <a:ext cx="302130" cy="79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185456" y="3750263"/>
            <a:ext cx="1120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/>
              <a:t>Додатни материјали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4040847" y="3925944"/>
            <a:ext cx="302130" cy="79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868536" y="2670847"/>
            <a:ext cx="1120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/>
              <a:t>Друштвена одгворонот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6762347" y="2889145"/>
            <a:ext cx="302130" cy="79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855116" y="1995186"/>
            <a:ext cx="11208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/>
              <a:t>Све у вези завршног испита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6687266" y="2295268"/>
            <a:ext cx="302130" cy="79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855116" y="1387339"/>
            <a:ext cx="112086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/>
              <a:t>М</a:t>
            </a:r>
            <a:r>
              <a:rPr lang="sr-Cyrl-RS" sz="1100" dirty="0" smtClean="0"/>
              <a:t>атеријали за додатну наставу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6727930" y="1947741"/>
            <a:ext cx="302130" cy="79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868535" y="3524642"/>
            <a:ext cx="11959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/>
              <a:t>Лабораторијске вежбе и интерактивне симулације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6762347" y="3829839"/>
            <a:ext cx="302130" cy="79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714" y="4362067"/>
            <a:ext cx="1147763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7455304" y="4675495"/>
            <a:ext cx="1120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 smtClean="0"/>
              <a:t>Видео консултације</a:t>
            </a:r>
          </a:p>
        </p:txBody>
      </p:sp>
      <p:sp>
        <p:nvSpPr>
          <p:cNvPr id="28" name="Right Arrow 27"/>
          <p:cNvSpPr/>
          <p:nvPr/>
        </p:nvSpPr>
        <p:spPr>
          <a:xfrm rot="10800000">
            <a:off x="7093963" y="4851176"/>
            <a:ext cx="302130" cy="79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9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943" y="175783"/>
            <a:ext cx="8264722" cy="763525"/>
          </a:xfrm>
        </p:spPr>
        <p:txBody>
          <a:bodyPr/>
          <a:lstStyle/>
          <a:p>
            <a:r>
              <a:rPr lang="sr-Cyrl-RS" dirty="0" smtClean="0"/>
              <a:t>Реализација алгоритма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434293"/>
            <a:ext cx="4040188" cy="479822"/>
          </a:xfrm>
        </p:spPr>
        <p:txBody>
          <a:bodyPr/>
          <a:lstStyle/>
          <a:p>
            <a:r>
              <a:rPr lang="sr-Cyrl-RS" dirty="0" smtClean="0">
                <a:hlinkClick r:id="rId2"/>
              </a:rPr>
              <a:t>Пдф материјали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33" y="1981200"/>
            <a:ext cx="3584672" cy="22748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434293"/>
            <a:ext cx="4041775" cy="479822"/>
          </a:xfrm>
        </p:spPr>
        <p:txBody>
          <a:bodyPr/>
          <a:lstStyle/>
          <a:p>
            <a:r>
              <a:rPr lang="sr-Cyrl-RS" dirty="0" smtClean="0">
                <a:hlinkClick r:id="rId4"/>
              </a:rPr>
              <a:t>Видео материјали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225" y="1981200"/>
            <a:ext cx="2959324" cy="2274888"/>
          </a:xfrm>
        </p:spPr>
      </p:pic>
      <p:sp>
        <p:nvSpPr>
          <p:cNvPr id="4" name="TextBox 3"/>
          <p:cNvSpPr txBox="1"/>
          <p:nvPr/>
        </p:nvSpPr>
        <p:spPr>
          <a:xfrm>
            <a:off x="523568" y="4284406"/>
            <a:ext cx="3768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200" dirty="0" smtClean="0"/>
              <a:t>Материјали су креирани према алгоритму са свим неопходним ресурсима за даљи рад,  истраживање, учење путем открића, линковима ка ММ садржајима и </a:t>
            </a:r>
          </a:p>
          <a:p>
            <a:pPr algn="just"/>
            <a:r>
              <a:rPr lang="sr-Cyrl-RS" sz="1200" dirty="0" smtClean="0"/>
              <a:t>Симулацијама.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586748" y="4284405"/>
            <a:ext cx="4380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200" dirty="0" smtClean="0"/>
              <a:t>Материјали су креирани према алгоритму са посебним акцентом на исходе и стандарде. Понегде се у видео убацују и интерактивне симулације где са варирањем параметара од ученика тражи да сами закључују.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255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403" y="110114"/>
            <a:ext cx="8229600" cy="857250"/>
          </a:xfrm>
        </p:spPr>
        <p:txBody>
          <a:bodyPr/>
          <a:lstStyle/>
          <a:p>
            <a:pPr algn="r"/>
            <a:r>
              <a:rPr lang="sr-Cyrl-RS" dirty="0" smtClean="0">
                <a:solidFill>
                  <a:schemeClr val="bg1"/>
                </a:solidFill>
              </a:rPr>
              <a:t>Реализација алгоритма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3" y="3228052"/>
            <a:ext cx="2374491" cy="172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362" y="1103977"/>
            <a:ext cx="1502020" cy="3685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E:\skolska 2019-2020\zoom ca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84" y="1162972"/>
            <a:ext cx="2381390" cy="190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121" y="1213446"/>
            <a:ext cx="2655423" cy="2005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3411948"/>
            <a:ext cx="3201113" cy="157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373" y="1213446"/>
            <a:ext cx="2086627" cy="101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376" y="2328389"/>
            <a:ext cx="1820094" cy="1354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43375" y="1162972"/>
            <a:ext cx="4949006" cy="38809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44488" y="3952568"/>
            <a:ext cx="1680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/>
              <a:t>Изглед теста са</a:t>
            </a:r>
          </a:p>
          <a:p>
            <a:r>
              <a:rPr lang="sr-Cyrl-RS" sz="1400" dirty="0" smtClean="0"/>
              <a:t>Елементима за </a:t>
            </a:r>
          </a:p>
          <a:p>
            <a:r>
              <a:rPr lang="sr-Cyrl-RS" sz="1400" dirty="0" smtClean="0"/>
              <a:t>Процену и даље учење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216981" y="4630201"/>
            <a:ext cx="3613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/>
              <a:t>Зум консултације </a:t>
            </a:r>
          </a:p>
          <a:p>
            <a:r>
              <a:rPr lang="sr-Cyrl-RS" sz="1400" dirty="0" smtClean="0"/>
              <a:t>и анализа постигнућа на квизу знања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777620" y="2839065"/>
            <a:ext cx="1680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400" dirty="0" smtClean="0"/>
              <a:t>Повратна информација за одговор и ресурси за даље учење</a:t>
            </a:r>
            <a:endParaRPr lang="en-US" sz="1400" dirty="0"/>
          </a:p>
        </p:txBody>
      </p:sp>
      <p:sp>
        <p:nvSpPr>
          <p:cNvPr id="7" name="Right Arrow 6"/>
          <p:cNvSpPr/>
          <p:nvPr/>
        </p:nvSpPr>
        <p:spPr>
          <a:xfrm rot="18278136">
            <a:off x="6936683" y="2731327"/>
            <a:ext cx="471212" cy="992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7454627">
            <a:off x="7119859" y="3871750"/>
            <a:ext cx="289661" cy="1253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200000">
            <a:off x="1790562" y="3927414"/>
            <a:ext cx="1462823" cy="640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2086413">
            <a:off x="1076629" y="4976857"/>
            <a:ext cx="250724" cy="7059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0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Реализација алгоритма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>
                <a:hlinkClick r:id="rId2"/>
              </a:rPr>
              <a:t>Анализа квиза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31" y="1981200"/>
            <a:ext cx="2902076" cy="22748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Cyrl-RS" dirty="0" smtClean="0">
                <a:hlinkClick r:id="rId4"/>
              </a:rPr>
              <a:t>Анализа теста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211" y="1981200"/>
            <a:ext cx="3929352" cy="2274888"/>
          </a:xfrm>
        </p:spPr>
      </p:pic>
      <p:sp>
        <p:nvSpPr>
          <p:cNvPr id="4" name="TextBox 3"/>
          <p:cNvSpPr txBox="1"/>
          <p:nvPr/>
        </p:nvSpPr>
        <p:spPr>
          <a:xfrm>
            <a:off x="449826" y="4306529"/>
            <a:ext cx="37414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sr-Cyrl-RS" sz="1400" dirty="0" smtClean="0"/>
              <a:t>Анализа теста садржи 4 дела: кратку анализу,</a:t>
            </a:r>
          </a:p>
          <a:p>
            <a:pPr algn="just"/>
            <a:r>
              <a:rPr lang="sr-Cyrl-RS" sz="1400" dirty="0" smtClean="0"/>
              <a:t>детаљну анализу, појашњења у вези нетачних</a:t>
            </a:r>
          </a:p>
          <a:p>
            <a:pPr algn="just"/>
            <a:r>
              <a:rPr lang="sr-Cyrl-RS" sz="1400" dirty="0" smtClean="0"/>
              <a:t>одговора и листу „тежих“ питања.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003521" y="4306529"/>
            <a:ext cx="3689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sr-Cyrl-RS" sz="1400" dirty="0" smtClean="0"/>
              <a:t>Анализа теста урађена помоћу програмског</a:t>
            </a:r>
          </a:p>
          <a:p>
            <a:pPr algn="just"/>
            <a:r>
              <a:rPr lang="sr-Cyrl-RS" sz="1400" dirty="0" smtClean="0"/>
              <a:t>додатка </a:t>
            </a:r>
            <a:r>
              <a:rPr lang="en-US" sz="1400" dirty="0"/>
              <a:t>Advanced Summary by Awesome Table</a:t>
            </a:r>
          </a:p>
        </p:txBody>
      </p:sp>
    </p:spTree>
    <p:extLst>
      <p:ext uri="{BB962C8B-B14F-4D97-AF65-F5344CB8AC3E}">
        <p14:creationId xmlns:p14="http://schemas.microsoft.com/office/powerpoint/2010/main" val="81650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721</Words>
  <Application>Microsoft Office PowerPoint</Application>
  <PresentationFormat>On-screen Show (16:9)</PresentationFormat>
  <Paragraphs>144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Блог као мотивационо окружење за постигнуће у настави физике  Пример: Системтизација теме магнетно поље</vt:lpstr>
      <vt:lpstr>Увод</vt:lpstr>
      <vt:lpstr>Реализација часа:  Систематизација теме Магнетно поље </vt:lpstr>
      <vt:lpstr>Како повећати жељу за успехом и смањити страх од неуспеха</vt:lpstr>
      <vt:lpstr>Алгоритам систематизације наставне теме</vt:lpstr>
      <vt:lpstr>Изглед модификованог блога са функционалностима система за учење</vt:lpstr>
      <vt:lpstr>Реализација алгоритма</vt:lpstr>
      <vt:lpstr>Реализација алгоритма</vt:lpstr>
      <vt:lpstr>Реализација алгоритма</vt:lpstr>
      <vt:lpstr>Уместо закључка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2020-05-23T08:03:02Z</dcterms:modified>
</cp:coreProperties>
</file>